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5"/>
  </p:notesMasterIdLst>
  <p:sldIdLst>
    <p:sldId id="256" r:id="rId5"/>
    <p:sldId id="279" r:id="rId6"/>
    <p:sldId id="311" r:id="rId7"/>
    <p:sldId id="257" r:id="rId8"/>
    <p:sldId id="261" r:id="rId9"/>
    <p:sldId id="303" r:id="rId10"/>
    <p:sldId id="304" r:id="rId11"/>
    <p:sldId id="302" r:id="rId12"/>
    <p:sldId id="262" r:id="rId13"/>
    <p:sldId id="306" r:id="rId14"/>
    <p:sldId id="305" r:id="rId15"/>
    <p:sldId id="307" r:id="rId16"/>
    <p:sldId id="308" r:id="rId17"/>
    <p:sldId id="268" r:id="rId18"/>
    <p:sldId id="314" r:id="rId19"/>
    <p:sldId id="270" r:id="rId20"/>
    <p:sldId id="271" r:id="rId21"/>
    <p:sldId id="274" r:id="rId22"/>
    <p:sldId id="315" r:id="rId23"/>
    <p:sldId id="309" r:id="rId24"/>
    <p:sldId id="317" r:id="rId25"/>
    <p:sldId id="272" r:id="rId26"/>
    <p:sldId id="316" r:id="rId27"/>
    <p:sldId id="273" r:id="rId28"/>
    <p:sldId id="275" r:id="rId29"/>
    <p:sldId id="276" r:id="rId30"/>
    <p:sldId id="277" r:id="rId31"/>
    <p:sldId id="318" r:id="rId32"/>
    <p:sldId id="280" r:id="rId33"/>
    <p:sldId id="310" r:id="rId34"/>
    <p:sldId id="281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9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9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25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9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6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4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3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3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6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3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5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42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1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3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tearns/Biochem-3BP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tiff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/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Practical Bioinformatics in the Genomics Era</a:t>
            </a:r>
            <a:endParaRPr lang="en-US" sz="3200" dirty="0">
              <a:ea typeface="+mn-lt"/>
              <a:cs typeface="+mn-lt"/>
            </a:endParaRPr>
          </a:p>
          <a:p>
            <a:pPr algn="ctr"/>
            <a:r>
              <a:rPr lang="en-US" sz="3200" b="1" dirty="0"/>
              <a:t>Fall 2021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After reading break...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285396" y="143562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Process sequencing data using the command line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cli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496" y="2383962"/>
              <a:ext cx="5504864" cy="342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26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Early November...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2566" y="1332756"/>
            <a:ext cx="5688632" cy="4824536"/>
            <a:chOff x="3719736" y="2132856"/>
            <a:chExt cx="5688632" cy="4824536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genomics to analyze a pathogen outbreak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Picture 14" descr="250px-Salmonella_typhi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60" y="2348880"/>
              <a:ext cx="3175000" cy="2997200"/>
            </a:xfrm>
            <a:prstGeom prst="rect">
              <a:avLst/>
            </a:prstGeom>
          </p:spPr>
        </p:pic>
        <p:pic>
          <p:nvPicPr>
            <p:cNvPr id="16" name="Picture 15" descr="F1.lar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96" y="3861049"/>
              <a:ext cx="1911880" cy="194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6972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By the end of November...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85396" y="1344186"/>
            <a:ext cx="5688632" cy="4824536"/>
            <a:chOff x="3719736" y="2132856"/>
            <a:chExt cx="5688632" cy="4824536"/>
          </a:xfrm>
        </p:grpSpPr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840832" y="5421560"/>
              <a:ext cx="5495528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Use cloud computing to analyze gene expression data</a:t>
              </a:r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568863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Galaxy_FirstAnalysis_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2276873"/>
              <a:ext cx="4932040" cy="370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33680" y="95067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Online Learning…</a:t>
            </a:r>
          </a:p>
        </p:txBody>
      </p:sp>
      <p:pic>
        <p:nvPicPr>
          <p:cNvPr id="4" name="Picture 3" descr="A person holding a guitar&#10;&#10;Description automatically generated">
            <a:extLst>
              <a:ext uri="{FF2B5EF4-FFF2-40B4-BE49-F238E27FC236}">
                <a16:creationId xmlns:a16="http://schemas.microsoft.com/office/drawing/2014/main" id="{24610A2E-E249-E74F-AEDD-A5AFE35C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69" y="1666283"/>
            <a:ext cx="2800611" cy="1563304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1268B0C-F6CE-F04D-8F7B-A189F6B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69" y="3363336"/>
            <a:ext cx="2800611" cy="1563304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CE097BAE-2AA9-F64E-BB10-804CD748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69" y="5060389"/>
            <a:ext cx="2800611" cy="1563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69486-64B8-824E-8B30-432975CB9189}"/>
              </a:ext>
            </a:extLst>
          </p:cNvPr>
          <p:cNvSpPr txBox="1"/>
          <p:nvPr/>
        </p:nvSpPr>
        <p:spPr>
          <a:xfrm>
            <a:off x="5704414" y="5580431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Analytics Guest Speakers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89E86-FBCF-9D43-89D3-40A24CD664EE}"/>
              </a:ext>
            </a:extLst>
          </p:cNvPr>
          <p:cNvSpPr txBox="1"/>
          <p:nvPr/>
        </p:nvSpPr>
        <p:spPr>
          <a:xfrm>
            <a:off x="5795854" y="466503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Pandemic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E5F29-49E1-8F4B-8FAA-710809A82EDA}"/>
              </a:ext>
            </a:extLst>
          </p:cNvPr>
          <p:cNvSpPr txBox="1"/>
          <p:nvPr/>
        </p:nvSpPr>
        <p:spPr>
          <a:xfrm>
            <a:off x="966654" y="974580"/>
            <a:ext cx="362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 highlights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2AC38-A4A4-1B4C-8D16-55D43794C136}"/>
              </a:ext>
            </a:extLst>
          </p:cNvPr>
          <p:cNvSpPr txBox="1"/>
          <p:nvPr/>
        </p:nvSpPr>
        <p:spPr>
          <a:xfrm>
            <a:off x="5795854" y="4144988"/>
            <a:ext cx="505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Human Genetics 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CC375-DBC7-AD48-A2D1-66300CF875C5}"/>
              </a:ext>
            </a:extLst>
          </p:cNvPr>
          <p:cNvSpPr txBox="1"/>
          <p:nvPr/>
        </p:nvSpPr>
        <p:spPr>
          <a:xfrm>
            <a:off x="5795854" y="1076702"/>
            <a:ext cx="43924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 hands-on labs: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Phylogeny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of predicted proteins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Genome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9689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umb.ph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6" y="1892661"/>
            <a:ext cx="5676722" cy="25900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0114" y="356829"/>
            <a:ext cx="8568952" cy="1535832"/>
          </a:xfrm>
        </p:spPr>
        <p:txBody>
          <a:bodyPr/>
          <a:lstStyle/>
          <a:p>
            <a:pPr algn="l" eaLnBrk="1" hangingPunct="1"/>
            <a:r>
              <a:rPr lang="en-US" sz="3200" dirty="0"/>
              <a:t>No Computer Science Experience Required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12862" y="845821"/>
            <a:ext cx="5447858" cy="497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Registered students are from Biomedical Discovery &amp; Commercialization, Biochemistry, </a:t>
            </a:r>
            <a:r>
              <a:rPr lang="en-US" sz="1800" dirty="0" err="1">
                <a:solidFill>
                  <a:schemeClr val="tx1"/>
                </a:solidFill>
              </a:rPr>
              <a:t>iSci</a:t>
            </a:r>
            <a:r>
              <a:rPr lang="en-US" sz="1800" dirty="0">
                <a:solidFill>
                  <a:schemeClr val="tx1"/>
                </a:solidFill>
              </a:rPr>
              <a:t>, Molecular Biology &amp; Genetics, Medical &amp; Biological Physics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goal is to teach you the theory and practice of analysis of real world research data in the biological / biomedical sciences.</a:t>
            </a:r>
          </a:p>
          <a:p>
            <a:pPr algn="l" eaLnBrk="1" hangingPunct="1"/>
            <a:endParaRPr lang="en-US" sz="1800" dirty="0">
              <a:solidFill>
                <a:schemeClr val="tx1"/>
              </a:solidFill>
            </a:endParaRPr>
          </a:p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The course will provide an introduction to Bioinformatics plus expand your research toolkit.</a:t>
            </a:r>
          </a:p>
        </p:txBody>
      </p:sp>
    </p:spTree>
    <p:extLst>
      <p:ext uri="{BB962C8B-B14F-4D97-AF65-F5344CB8AC3E}">
        <p14:creationId xmlns:p14="http://schemas.microsoft.com/office/powerpoint/2010/main" val="21459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44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23620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Electronic Resources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Avenue to Learn: 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Assignments, quizzes and grading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Flash updates will be uploaded here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Tutorials and links to lecture .ppt: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jstearns</a:t>
            </a:r>
            <a:r>
              <a:rPr lang="en-US" sz="2000" dirty="0"/>
              <a:t>/Biochem-3BP3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MS Teams: for asynchronous communication and videoconferencing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Course Schedule &amp; Resources – links to all recorded content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Flash Update Presentation Schedule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8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1908810"/>
            <a:ext cx="10259060" cy="3852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Weekly Modules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Traditional lecture to introduce the topic and outline the key objectives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Lectures will be recorded in advance of each module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Teams Word document will provide links to lectures and supplementary presentations.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Please attend Wednesday 12:30 pm sessions for live updates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Live content will be recorded for later access</a:t>
            </a:r>
          </a:p>
        </p:txBody>
      </p:sp>
    </p:spTree>
    <p:extLst>
      <p:ext uri="{BB962C8B-B14F-4D97-AF65-F5344CB8AC3E}">
        <p14:creationId xmlns:p14="http://schemas.microsoft.com/office/powerpoint/2010/main" val="8422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3635-5F2F-CC48-81CD-717D3537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90" y="1840258"/>
            <a:ext cx="7857490" cy="31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MS Teams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841184"/>
            <a:ext cx="6601460" cy="252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1DEC5-D7EE-8C41-AA89-F73A4E96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2169133"/>
            <a:ext cx="4422140" cy="21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0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2236" y="1827695"/>
            <a:ext cx="747777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BSc in Biology, University of Waterloo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PhD in Biology – Plant-microbe interactions (UW)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Post-Doc at UW working on the human microbiome and new methods for Illumina sequencing of 16S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Post-Doc at McMaster University working on the human airway microbiome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Assistant Professor in Medicine at McMaster University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Farncombe Chair in Microbial Ecology and Bioinformatics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Study microbial community succession in the human gut and bacterial interactions in the infant gut microbiota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F61F0-75E6-4762-8D3F-CE2CFAEF8242}"/>
              </a:ext>
            </a:extLst>
          </p:cNvPr>
          <p:cNvSpPr txBox="1"/>
          <p:nvPr/>
        </p:nvSpPr>
        <p:spPr>
          <a:xfrm>
            <a:off x="949057" y="1682636"/>
            <a:ext cx="26455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Instructor: </a:t>
            </a:r>
          </a:p>
          <a:p>
            <a:pPr algn="ctr"/>
            <a:r>
              <a:rPr lang="en-US" dirty="0"/>
              <a:t>Dr. Jennifer Stearns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94" y="2369737"/>
            <a:ext cx="1792894" cy="18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Files in Teams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0" y="1553972"/>
            <a:ext cx="7487920" cy="475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84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Files in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29FE-968A-E049-9B97-8CBF6430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1405382"/>
            <a:ext cx="7950200" cy="52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04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1" y="770890"/>
            <a:ext cx="3766820" cy="2018030"/>
          </a:xfrm>
        </p:spPr>
        <p:txBody>
          <a:bodyPr/>
          <a:lstStyle/>
          <a:p>
            <a:pPr algn="l" eaLnBrk="1" hangingPunct="1"/>
            <a:r>
              <a:rPr lang="en-US" sz="3200" dirty="0"/>
              <a:t>Course Structure -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FB090-6AAE-8D41-B8D7-59690778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21" y="199711"/>
            <a:ext cx="7407149" cy="6471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7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 – A2L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490982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Avenue to Learn</a:t>
            </a:r>
          </a:p>
          <a:p>
            <a:r>
              <a:rPr lang="en-US" dirty="0"/>
              <a:t>Documents needed to complete each tutorial</a:t>
            </a:r>
          </a:p>
          <a:p>
            <a:r>
              <a:rPr lang="en-US" dirty="0"/>
              <a:t>Assignments and marking rubrics</a:t>
            </a:r>
          </a:p>
          <a:p>
            <a:r>
              <a:rPr lang="en-US" dirty="0"/>
              <a:t>Presentation marking rubric</a:t>
            </a:r>
          </a:p>
          <a:p>
            <a:r>
              <a:rPr lang="en-US" dirty="0"/>
              <a:t>Quizzes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FE935-E86F-D747-9198-8EF77570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69" y="731238"/>
            <a:ext cx="6661793" cy="5029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8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10179050" cy="36012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Weekly Modules – Tutorial sessions Mondays &amp; Wednesdays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Tutorials will start </a:t>
            </a:r>
            <a:r>
              <a:rPr lang="en-US" b="1" dirty="0"/>
              <a:t>LIVE</a:t>
            </a:r>
            <a:r>
              <a:rPr lang="en-US" dirty="0"/>
              <a:t> at the tutorial session start 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3 students give a 10 minute “Flash Update” presentation each week beginning on </a:t>
            </a:r>
            <a:r>
              <a:rPr lang="en-US" b="1" dirty="0">
                <a:solidFill>
                  <a:srgbClr val="FF0000"/>
                </a:solidFill>
              </a:rPr>
              <a:t>Sept 20th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Live sessions will be recorded for later access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Tutorials: </a:t>
            </a:r>
            <a:r>
              <a:rPr lang="en-US" dirty="0">
                <a:hlinkClick r:id="rId3"/>
              </a:rPr>
              <a:t>https://github.com/jstearns/Biochem-3BP3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core take-home assignment due on Avenue to Learn that will include: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Answers to tutorial problems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multiple choice questions on the lecture and the flash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86832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Flash Updates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5150" y="2160016"/>
            <a:ext cx="9607550" cy="360121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See the Flash Update Presentation Schedule in Team files for each tutorial session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Flash Update is a 10 minute PowerPoint presentation summarizing the key points of the assigned topic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Must include 3 https://</a:t>
            </a:r>
            <a:r>
              <a:rPr lang="en-US" dirty="0" err="1"/>
              <a:t>kahoot.com</a:t>
            </a:r>
            <a:r>
              <a:rPr lang="en-US" dirty="0"/>
              <a:t> questions!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PowerPoint file must be uploaded to Avenue to Learn by start of lab on Mondays &amp; Wednesdays!</a:t>
            </a:r>
          </a:p>
        </p:txBody>
      </p:sp>
    </p:spTree>
    <p:extLst>
      <p:ext uri="{BB962C8B-B14F-4D97-AF65-F5344CB8AC3E}">
        <p14:creationId xmlns:p14="http://schemas.microsoft.com/office/powerpoint/2010/main" val="208582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Essay Assignments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57"/>
          <a:stretch/>
        </p:blipFill>
        <p:spPr>
          <a:xfrm>
            <a:off x="3182620" y="1405382"/>
            <a:ext cx="6109970" cy="222935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1"/>
          <a:stretch/>
        </p:blipFill>
        <p:spPr>
          <a:xfrm>
            <a:off x="3153409" y="3905187"/>
            <a:ext cx="5845969" cy="28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5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Grading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771066" y="954803"/>
            <a:ext cx="5904656" cy="59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chemeClr val="tx1"/>
                </a:solidFill>
              </a:rPr>
              <a:t>Course Outline &amp; Marking Rubrics are on Avenue to Learn: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8420" y="4224030"/>
            <a:ext cx="813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No textbook – primary literature only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TAs are available by appointment – see them first!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work submitted via Avenue to Learn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Late penalty of 10% per day (grade of zero after 4 days)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 McMaster Student Absence Form for absence less than 3 days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 exams!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7940"/>
              </p:ext>
            </p:extLst>
          </p:nvPr>
        </p:nvGraphicFramePr>
        <p:xfrm>
          <a:off x="3097529" y="1554531"/>
          <a:ext cx="5086704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497">
                <a:tc>
                  <a:txBody>
                    <a:bodyPr/>
                    <a:lstStyle/>
                    <a:p>
                      <a:r>
                        <a:rPr lang="en-US" sz="1400" b="1" dirty="0"/>
                        <a:t>Item graded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% of</a:t>
                      </a:r>
                      <a:r>
                        <a:rPr lang="en-US" sz="1400" b="1" baseline="0" dirty="0"/>
                        <a:t> final grade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Due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Lab</a:t>
                      </a:r>
                      <a:r>
                        <a:rPr lang="en-US" sz="1400" baseline="0" dirty="0"/>
                        <a:t> assignments (7)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10 min presentation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Lecture</a:t>
                      </a:r>
                      <a:r>
                        <a:rPr lang="en-US" sz="1400" baseline="0" dirty="0"/>
                        <a:t> quizzes (2)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Critical 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October 27,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31">
                <a:tc>
                  <a:txBody>
                    <a:bodyPr/>
                    <a:lstStyle/>
                    <a:p>
                      <a:r>
                        <a:rPr lang="en-US" sz="1400" dirty="0"/>
                        <a:t>Essay assignment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December</a:t>
                      </a:r>
                      <a:r>
                        <a:rPr lang="en-US" sz="1400" baseline="0" dirty="0"/>
                        <a:t> 8, 2021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00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6482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‘Living’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term </a:t>
            </a:r>
            <a:r>
              <a:rPr lang="mr-IN" dirty="0"/>
              <a:t>–</a:t>
            </a:r>
            <a:r>
              <a:rPr lang="en-US" dirty="0"/>
              <a:t> evolving lectures, data, tools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Problem-Based Learning, Inverted Teaching Style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Real Experimental Data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Not everything is going to go perfectly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Experimental data is messy – there may not be an “answer”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schedule &amp; tutorial details are tentative</a:t>
            </a:r>
          </a:p>
        </p:txBody>
      </p:sp>
    </p:spTree>
    <p:extLst>
      <p:ext uri="{BB962C8B-B14F-4D97-AF65-F5344CB8AC3E}">
        <p14:creationId xmlns:p14="http://schemas.microsoft.com/office/powerpoint/2010/main" val="77665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27869" y="1468948"/>
            <a:ext cx="81369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McArthur lab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BSc in Chemical Biology (McMaster)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Genomic surveillance of respiratory viruses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98746-E91D-314B-AB11-F0B1EB9FE2EA}"/>
              </a:ext>
            </a:extLst>
          </p:cNvPr>
          <p:cNvSpPr txBox="1"/>
          <p:nvPr/>
        </p:nvSpPr>
        <p:spPr>
          <a:xfrm>
            <a:off x="3927869" y="4148501"/>
            <a:ext cx="813690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PhD student in the </a:t>
            </a:r>
            <a:r>
              <a:rPr lang="en-US" dirty="0" err="1"/>
              <a:t>Surettelab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BSc in Molecular Biology (University of Tehran)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MSc in x with Brian Golding (McMaster University)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Computational microbiology with main focus on </a:t>
            </a:r>
            <a:r>
              <a:rPr lang="en-US"/>
              <a:t>gut microbiota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BBB70-C02D-4CDF-B268-C0844B5A6940}"/>
              </a:ext>
            </a:extLst>
          </p:cNvPr>
          <p:cNvSpPr txBox="1"/>
          <p:nvPr/>
        </p:nvSpPr>
        <p:spPr>
          <a:xfrm>
            <a:off x="971785" y="16990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Teaching Assistants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37903-A5E2-450B-A089-1A1B04EFF2C3}"/>
              </a:ext>
            </a:extLst>
          </p:cNvPr>
          <p:cNvSpPr txBox="1"/>
          <p:nvPr/>
        </p:nvSpPr>
        <p:spPr>
          <a:xfrm>
            <a:off x="971785" y="950718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Jalees Nasir</a:t>
            </a:r>
          </a:p>
        </p:txBody>
      </p:sp>
      <p:pic>
        <p:nvPicPr>
          <p:cNvPr id="16" name="Picture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2BF50B-18ED-4740-86EA-50FD1F21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6" y="1368235"/>
            <a:ext cx="1897239" cy="1844824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E1EB59-EAC2-4ECE-996F-BA031E3B0239}"/>
              </a:ext>
            </a:extLst>
          </p:cNvPr>
          <p:cNvSpPr txBox="1"/>
          <p:nvPr/>
        </p:nvSpPr>
        <p:spPr>
          <a:xfrm>
            <a:off x="971785" y="3564046"/>
            <a:ext cx="246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Shahrokh</a:t>
            </a:r>
            <a:r>
              <a:rPr lang="en-US" dirty="0"/>
              <a:t> </a:t>
            </a:r>
            <a:r>
              <a:rPr lang="en-US" dirty="0" err="1"/>
              <a:t>Shekarriz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r="9255" b="14213"/>
          <a:stretch/>
        </p:blipFill>
        <p:spPr>
          <a:xfrm>
            <a:off x="1269355" y="3948210"/>
            <a:ext cx="1874520" cy="18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Being Successful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" y="2160016"/>
            <a:ext cx="9767570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Attend all live sessions, watch all recorded sessions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Ask questions and use your Teaching Assistant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Come to office hours or schedule a time to talk to me if things aren’t going well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“Take chances, make mistakes, get messy” – Miss Frizzle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E457D-94B2-D443-BE2F-7EC2BC41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4656985"/>
            <a:ext cx="3309620" cy="1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A few things</a:t>
            </a:r>
            <a:r>
              <a:rPr lang="is-IS" sz="3200" dirty="0"/>
              <a:t>…</a:t>
            </a:r>
            <a:endParaRPr lang="en-US" sz="3200" dirty="0"/>
          </a:p>
        </p:txBody>
      </p:sp>
      <p:pic>
        <p:nvPicPr>
          <p:cNvPr id="3" name="Picture 2" descr="aven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1699652"/>
            <a:ext cx="2394544" cy="598636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2976244"/>
            <a:ext cx="1944216" cy="690196"/>
          </a:xfrm>
          <a:prstGeom prst="rect">
            <a:avLst/>
          </a:prstGeom>
        </p:spPr>
      </p:pic>
      <p:pic>
        <p:nvPicPr>
          <p:cNvPr id="5" name="Picture 4" descr="vp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6" y="4382348"/>
            <a:ext cx="1656184" cy="10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6800" y="1578209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Avenue to Learn is central to the course – handing in assignments, schedules, Flash Update </a:t>
            </a:r>
            <a:r>
              <a:rPr lang="en-US" dirty="0" err="1"/>
              <a:t>powerpoints</a:t>
            </a:r>
            <a:r>
              <a:rPr lang="en-US" dirty="0"/>
              <a:t>, Lecture </a:t>
            </a:r>
            <a:r>
              <a:rPr lang="en-US" dirty="0" err="1"/>
              <a:t>powerpoints</a:t>
            </a:r>
            <a:r>
              <a:rPr lang="en-US" dirty="0"/>
              <a:t>, lab assignment downloads,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6800" y="2874353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readings can be found on PubMed via a McMaster IP address or via the McMaster </a:t>
            </a:r>
            <a:r>
              <a:rPr lang="en-US" dirty="0" err="1"/>
              <a:t>LibAccess</a:t>
            </a:r>
            <a:r>
              <a:rPr lang="en-US" dirty="0"/>
              <a:t> portal if off campus: https://</a:t>
            </a:r>
            <a:r>
              <a:rPr lang="en-US" dirty="0" err="1"/>
              <a:t>libraryssl.lib.mcmaster.ca</a:t>
            </a:r>
            <a:r>
              <a:rPr lang="en-US" dirty="0"/>
              <a:t> (E-Journals)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6800" y="4238332"/>
            <a:ext cx="61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aspects of the course will require use of McMaster’s Virtual Private Network: http://</a:t>
            </a:r>
            <a:r>
              <a:rPr lang="en-US" dirty="0" err="1"/>
              <a:t>www.mcmaster.ca</a:t>
            </a:r>
            <a:r>
              <a:rPr lang="en-US" dirty="0"/>
              <a:t>/</a:t>
            </a:r>
            <a:r>
              <a:rPr lang="en-US" dirty="0" err="1"/>
              <a:t>uts</a:t>
            </a:r>
            <a:r>
              <a:rPr lang="en-US" dirty="0"/>
              <a:t>/network/</a:t>
            </a:r>
            <a:r>
              <a:rPr lang="en-US" dirty="0" err="1"/>
              <a:t>vpn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2279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pubmed2.tiff">
            <a:extLst>
              <a:ext uri="{FF2B5EF4-FFF2-40B4-BE49-F238E27FC236}">
                <a16:creationId xmlns:a16="http://schemas.microsoft.com/office/drawing/2014/main" id="{63A2D392-CE33-A240-BEBB-0917808B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561186"/>
            <a:ext cx="9592520" cy="43595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17910-D4F2-7C4C-A25E-5D6A7D071663}"/>
              </a:ext>
            </a:extLst>
          </p:cNvPr>
          <p:cNvSpPr/>
          <p:nvPr/>
        </p:nvSpPr>
        <p:spPr bwMode="auto">
          <a:xfrm>
            <a:off x="8003654" y="2395576"/>
            <a:ext cx="1437526" cy="70195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719736" y="3573016"/>
            <a:ext cx="630464" cy="382272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Picture 9" descr="pubmed3.tiff">
            <a:extLst>
              <a:ext uri="{FF2B5EF4-FFF2-40B4-BE49-F238E27FC236}">
                <a16:creationId xmlns:a16="http://schemas.microsoft.com/office/drawing/2014/main" id="{5A2933C1-8742-AC48-941C-243185E6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3" y="1553363"/>
            <a:ext cx="8703507" cy="49064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2B06B4-FA3C-604A-9363-3EB036A13E42}"/>
              </a:ext>
            </a:extLst>
          </p:cNvPr>
          <p:cNvSpPr/>
          <p:nvPr/>
        </p:nvSpPr>
        <p:spPr bwMode="auto">
          <a:xfrm>
            <a:off x="1999464" y="5305814"/>
            <a:ext cx="1008112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EF09B-52EE-0749-8843-F40A56FB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08" y="1507402"/>
            <a:ext cx="8174043" cy="343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38492-A96A-BC4D-8A90-B18EC92DDB8C}"/>
              </a:ext>
            </a:extLst>
          </p:cNvPr>
          <p:cNvSpPr txBox="1"/>
          <p:nvPr/>
        </p:nvSpPr>
        <p:spPr>
          <a:xfrm>
            <a:off x="2099047" y="493893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libraryssl.lib.mcmaster.ca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3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F940-6719-2B47-BF9C-772F79F3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423625"/>
            <a:ext cx="8033071" cy="41782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94094-D6CC-9A41-A86E-107F45354CC4}"/>
              </a:ext>
            </a:extLst>
          </p:cNvPr>
          <p:cNvSpPr/>
          <p:nvPr/>
        </p:nvSpPr>
        <p:spPr bwMode="auto">
          <a:xfrm>
            <a:off x="2711624" y="3224705"/>
            <a:ext cx="230425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A8DCD7-BF69-454C-8D3D-854D1586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484784"/>
            <a:ext cx="8028384" cy="41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B2E1D1-4EB6-B54C-BA34-2756F67E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1" y="274628"/>
            <a:ext cx="3762883" cy="64646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D8CB33-C6EE-B746-B4D3-CEA8B5DE006B}"/>
              </a:ext>
            </a:extLst>
          </p:cNvPr>
          <p:cNvSpPr/>
          <p:nvPr/>
        </p:nvSpPr>
        <p:spPr bwMode="auto">
          <a:xfrm>
            <a:off x="3758630" y="5410935"/>
            <a:ext cx="1368152" cy="40662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Using PubMed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8042B7-29A3-CA49-9F3B-FD94FCE3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86" y="427171"/>
            <a:ext cx="5761474" cy="5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8738870" cy="1268984"/>
          </a:xfrm>
        </p:spPr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024" y="1896267"/>
            <a:ext cx="81369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Central Dogma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</p:txBody>
      </p:sp>
      <p:pic>
        <p:nvPicPr>
          <p:cNvPr id="8" name="Picture 7" descr="dnatopro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0" y="2368385"/>
            <a:ext cx="1920096" cy="1772816"/>
          </a:xfrm>
          <a:prstGeom prst="rect">
            <a:avLst/>
          </a:prstGeom>
        </p:spPr>
      </p:pic>
      <p:pic>
        <p:nvPicPr>
          <p:cNvPr id="10" name="Picture 9" descr="L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84" y="2368386"/>
            <a:ext cx="1786414" cy="179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221" y="6110559"/>
            <a:ext cx="5782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from "Genetic Science Learning Center, University of Utah, http://</a:t>
            </a:r>
            <a:r>
              <a:rPr lang="en-US" sz="1100" dirty="0" err="1"/>
              <a:t>learn.genetics.utah.edu</a:t>
            </a:r>
            <a:r>
              <a:rPr lang="en-US" sz="1100" dirty="0"/>
              <a:t>."</a:t>
            </a:r>
          </a:p>
        </p:txBody>
      </p:sp>
      <p:pic>
        <p:nvPicPr>
          <p:cNvPr id="12" name="Picture 11" descr="DN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19" y="2368386"/>
            <a:ext cx="1853242" cy="1794719"/>
          </a:xfrm>
          <a:prstGeom prst="rect">
            <a:avLst/>
          </a:prstGeom>
        </p:spPr>
      </p:pic>
      <p:pic>
        <p:nvPicPr>
          <p:cNvPr id="13" name="Picture 12" descr="Tand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77" y="2016439"/>
            <a:ext cx="3276633" cy="2621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15252" y="4700912"/>
            <a:ext cx="216024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adenine and guanine are purines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cytosine, thymine, and uracil are </a:t>
            </a:r>
            <a:r>
              <a:rPr lang="en-US" sz="1100" dirty="0" err="1"/>
              <a:t>pyrimidines</a:t>
            </a:r>
            <a:endParaRPr lang="en-US" sz="1100" dirty="0"/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03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6DDDE3-D59B-E346-8DC1-A8EB2D2C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82753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489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ore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60" y="123137"/>
            <a:ext cx="4262607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Kryder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4" y="3549650"/>
            <a:ext cx="4242344" cy="2695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7553323" y="2920821"/>
            <a:ext cx="4316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Sboner</a:t>
            </a:r>
            <a:r>
              <a:rPr lang="en-US" sz="1100" dirty="0"/>
              <a:t> et al. 2011. The real cost of sequencing: higher than you think! Genome Biol. 12(8):125.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3060" y="6342872"/>
            <a:ext cx="4410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Stein. 2010. The case for cloud computing in genome informatics. Genome Biol. 11(5):207.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9893" y="4535542"/>
            <a:ext cx="46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NGS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4009630" y="4221088"/>
            <a:ext cx="502195" cy="3180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Next Week’s Lab focuses on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5151" y="2160016"/>
            <a:ext cx="6635750" cy="360121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Moore’s Law (computer processor speed doubles every 18 months) and </a:t>
            </a:r>
            <a:r>
              <a:rPr lang="en-US" dirty="0" err="1"/>
              <a:t>Kryder’s</a:t>
            </a:r>
            <a:r>
              <a:rPr lang="en-US" dirty="0"/>
              <a:t> Law (disk storage capacity doubles every 14 months) are critical to the future of biological research, see http://</a:t>
            </a:r>
            <a:r>
              <a:rPr lang="en-US" dirty="0" err="1"/>
              <a:t>www.scientificamerican.com</a:t>
            </a:r>
            <a:r>
              <a:rPr lang="en-US" dirty="0"/>
              <a:t>/article/</a:t>
            </a:r>
            <a:r>
              <a:rPr lang="en-US" dirty="0" err="1"/>
              <a:t>kryders</a:t>
            </a:r>
            <a:r>
              <a:rPr lang="en-US" dirty="0"/>
              <a:t>-law/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Will advances in DNA sequencing outstrip Moore’s and </a:t>
            </a:r>
            <a:r>
              <a:rPr lang="en-US" dirty="0" err="1"/>
              <a:t>Kryder’s</a:t>
            </a:r>
            <a:r>
              <a:rPr lang="en-US" dirty="0"/>
              <a:t> law?</a:t>
            </a:r>
          </a:p>
        </p:txBody>
      </p:sp>
    </p:spTree>
    <p:extLst>
      <p:ext uri="{BB962C8B-B14F-4D97-AF65-F5344CB8AC3E}">
        <p14:creationId xmlns:p14="http://schemas.microsoft.com/office/powerpoint/2010/main" val="156347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12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7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2817" y="770890"/>
            <a:ext cx="7335835" cy="1268984"/>
          </a:xfrm>
        </p:spPr>
        <p:txBody>
          <a:bodyPr/>
          <a:lstStyle/>
          <a:p>
            <a:pPr algn="ctr" eaLnBrk="1" hangingPunct="1"/>
            <a:r>
              <a:rPr lang="en-US" sz="3200" dirty="0"/>
              <a:t>Practical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752360" y="18246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Bioinformatics</a:t>
            </a:r>
            <a:endParaRPr lang="en-US" sz="32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52840" y="3501008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3200" b="1" dirty="0"/>
              <a:t>Genomics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37334" y="22566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Biological Data | Computer Science | Math | Engineering | Statistics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37334" y="3933056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DNA | RNA | Sequencing Data | Genomes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14474" y="685800"/>
            <a:ext cx="8686800" cy="175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tx1"/>
                </a:solidFill>
              </a:rPr>
              <a:t>Problem-Based Learning | Real Experimental Data | Hands-On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5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359410"/>
            <a:ext cx="7335835" cy="1268984"/>
          </a:xfrm>
        </p:spPr>
        <p:txBody>
          <a:bodyPr/>
          <a:lstStyle/>
          <a:p>
            <a:pPr eaLnBrk="1" hangingPunct="1"/>
            <a:r>
              <a:rPr lang="en-US" sz="3200" dirty="0"/>
              <a:t>For Example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052605" y="89331"/>
            <a:ext cx="5495528" cy="15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3200" b="1" dirty="0"/>
              <a:t>Two weeks from now</a:t>
            </a:r>
            <a:r>
              <a:rPr lang="is-IS" sz="3200" b="1" dirty="0"/>
              <a:t>…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3061370" y="1378476"/>
            <a:ext cx="6408712" cy="4824536"/>
            <a:chOff x="3575720" y="2132856"/>
            <a:chExt cx="6408712" cy="4824536"/>
          </a:xfrm>
        </p:grpSpPr>
        <p:pic>
          <p:nvPicPr>
            <p:cNvPr id="3" name="Picture 2" descr="gr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414" y="2492896"/>
              <a:ext cx="1954120" cy="1954120"/>
            </a:xfrm>
            <a:prstGeom prst="rect">
              <a:avLst/>
            </a:prstGeom>
          </p:spPr>
        </p:pic>
        <p:pic>
          <p:nvPicPr>
            <p:cNvPr id="4" name="Picture 3" descr="PC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490" y="4391562"/>
              <a:ext cx="1318586" cy="1318586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3575720" y="5421560"/>
              <a:ext cx="6408712" cy="15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chemeClr val="tx1"/>
                  </a:solidFill>
                </a:rPr>
                <a:t>Annotation of the toxicological </a:t>
              </a:r>
              <a:r>
                <a:rPr lang="en-US" sz="1800" b="1" dirty="0" err="1">
                  <a:solidFill>
                    <a:schemeClr val="tx1"/>
                  </a:solidFill>
                </a:rPr>
                <a:t>defensome</a:t>
              </a:r>
              <a:r>
                <a:rPr lang="en-US" sz="1800" b="1" dirty="0">
                  <a:solidFill>
                    <a:schemeClr val="tx1"/>
                  </a:solidFill>
                </a:rPr>
                <a:t> of a Shark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19736" y="2132856"/>
              <a:ext cx="6048672" cy="439248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68A137-B49E-BC4C-A2AF-BE3F0BE8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3811" y="2514482"/>
              <a:ext cx="2924450" cy="1637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487281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1582</TotalTime>
  <Words>1185</Words>
  <Application>Microsoft Macintosh PowerPoint</Application>
  <PresentationFormat>Widescreen</PresentationFormat>
  <Paragraphs>219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Neue Haas Grotesk Text Pro</vt:lpstr>
      <vt:lpstr>PunchcardVTI</vt:lpstr>
      <vt:lpstr>Biochem 3BP3</vt:lpstr>
      <vt:lpstr>PowerPoint Presentation</vt:lpstr>
      <vt:lpstr>PowerPoint Presentation</vt:lpstr>
      <vt:lpstr>PowerPoint Presentation</vt:lpstr>
      <vt:lpstr>Practical</vt:lpstr>
      <vt:lpstr>Practical</vt:lpstr>
      <vt:lpstr>Practical</vt:lpstr>
      <vt:lpstr>Practical</vt:lpstr>
      <vt:lpstr>For Example…</vt:lpstr>
      <vt:lpstr>For Example…</vt:lpstr>
      <vt:lpstr>For Example…</vt:lpstr>
      <vt:lpstr>For Example…</vt:lpstr>
      <vt:lpstr>Online Learning…</vt:lpstr>
      <vt:lpstr>No Computer Science Experience Required</vt:lpstr>
      <vt:lpstr>PowerPoint Presentation</vt:lpstr>
      <vt:lpstr>Course Structure</vt:lpstr>
      <vt:lpstr>Course Structure</vt:lpstr>
      <vt:lpstr>Course Structure – MS Teams</vt:lpstr>
      <vt:lpstr>Course Structure – MS Teams</vt:lpstr>
      <vt:lpstr>Course Structure – Files in Teams</vt:lpstr>
      <vt:lpstr>Course Structure – Files in Teams</vt:lpstr>
      <vt:lpstr>Course Structure - GitHub</vt:lpstr>
      <vt:lpstr>Course Structure – A2L</vt:lpstr>
      <vt:lpstr>Course Structure</vt:lpstr>
      <vt:lpstr>Flash Updates</vt:lpstr>
      <vt:lpstr>Essay Assignments</vt:lpstr>
      <vt:lpstr>Grading</vt:lpstr>
      <vt:lpstr>PowerPoint Presentation</vt:lpstr>
      <vt:lpstr>A ‘Living’ Course</vt:lpstr>
      <vt:lpstr>Being Successful</vt:lpstr>
      <vt:lpstr>A few things…</vt:lpstr>
      <vt:lpstr>Using PubMed</vt:lpstr>
      <vt:lpstr>Using PubMed</vt:lpstr>
      <vt:lpstr>Using PubMed</vt:lpstr>
      <vt:lpstr>Using PubMed</vt:lpstr>
      <vt:lpstr>Using PubMed</vt:lpstr>
      <vt:lpstr>Using PubMed</vt:lpstr>
      <vt:lpstr>Using PubMed</vt:lpstr>
      <vt:lpstr>Next Week’s Lab focuses on Databases</vt:lpstr>
      <vt:lpstr>Next Week’s Lab focuses on Databases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Jennifer Stearns</cp:lastModifiedBy>
  <cp:revision>51</cp:revision>
  <dcterms:created xsi:type="dcterms:W3CDTF">2021-09-06T20:48:31Z</dcterms:created>
  <dcterms:modified xsi:type="dcterms:W3CDTF">2021-09-08T01:30:18Z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